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256" r:id="rId2"/>
    <p:sldId id="262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9" r:id="rId15"/>
    <p:sldId id="277" r:id="rId16"/>
    <p:sldId id="278" r:id="rId17"/>
    <p:sldId id="280" r:id="rId18"/>
    <p:sldId id="265" r:id="rId19"/>
    <p:sldId id="257" r:id="rId20"/>
    <p:sldId id="259" r:id="rId21"/>
    <p:sldId id="260" r:id="rId22"/>
    <p:sldId id="261" r:id="rId23"/>
    <p:sldId id="258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4FB3"/>
    <a:srgbClr val="EA9B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140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F5E1E6-B388-854A-871A-F410DFA16DE9}" type="datetimeFigureOut">
              <a:rPr lang="en-US" smtClean="0"/>
              <a:t>3/31/19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E9CD4-197F-4F40-8589-60F84AAB0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5324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A2BEC-5DCF-B74E-9F74-1999361AA18B}" type="datetimeFigureOut">
              <a:rPr lang="en-US" smtClean="0"/>
              <a:t>3/31/19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FF544-3B26-184B-8E3E-D76FB84FC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6082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5a5e96d8b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5a5e96d8b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97546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5a5e96d8b_0_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5a5e96d8b_0_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72092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5a5e96d8b_0_7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5a5e96d8b_0_7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78245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45a5e96d8b_0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45a5e96d8b_0_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04565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5a5e96d8b_0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5a5e96d8b_0_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5021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45a5e96d8b_0_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45a5e96d8b_0_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0150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5a5e96d8b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5a5e96d8b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1925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5a5e96d8b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5a5e96d8b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610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5a5e96d8b_0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5a5e96d8b_0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2484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5a5e96d8b_0_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5a5e96d8b_0_6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9826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5a5e96d8b_0_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5a5e96d8b_0_6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7339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5a5e96d8b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5a5e96d8b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8462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5a5e96d8b_0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5a5e96d8b_0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872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5a5e96d8b_0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5a5e96d8b_0_6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3874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3" descr="full_blue_tt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200400" y="381000"/>
            <a:ext cx="5562600" cy="2743200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200400" y="3276600"/>
            <a:ext cx="5562600" cy="2362200"/>
          </a:xfrm>
        </p:spPr>
        <p:txBody>
          <a:bodyPr/>
          <a:lstStyle>
            <a:lvl1pPr marL="0" indent="0">
              <a:buFont typeface="Wingdings" charset="0"/>
              <a:buNone/>
              <a:defRPr sz="3200">
                <a:solidFill>
                  <a:srgbClr val="F1AB00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fld id="{F9B95B35-0D17-4741-B451-5C93330B1713}" type="datetime1">
              <a:rPr lang="en-US" smtClean="0"/>
              <a:t>3/31/19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fld id="{8CF8A4EF-CDB0-3142-B866-F3AD53A0F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72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402B14-1E9F-214B-B3AB-3F4BA5049712}" type="datetime1">
              <a:rPr lang="en-US" smtClean="0"/>
              <a:t>3/31/19</a:t>
            </a:fld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F8A4EF-CDB0-3142-B866-F3AD53A0F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364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9B369B-E070-EE45-ABD7-FD4376224AB6}" type="datetime1">
              <a:rPr lang="en-US" smtClean="0"/>
              <a:t>3/31/19</a:t>
            </a:fld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F8A4EF-CDB0-3142-B866-F3AD53A0F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03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20976FB-97CC-264D-98AE-D8A60E68692E}" type="datetime1">
              <a:rPr lang="en-US" smtClean="0"/>
              <a:t>3/31/19</a:t>
            </a:fld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F8A4EF-CDB0-3142-B866-F3AD53A0F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09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05D3F6-B18C-1443-9C10-ED107BEFDDB9}" type="datetime1">
              <a:rPr lang="en-US" smtClean="0"/>
              <a:t>3/31/19</a:t>
            </a:fld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F8A4EF-CDB0-3142-B866-F3AD53A0F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46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70A6E1-D31C-AA45-B7A3-DC83FF74E453}" type="datetime1">
              <a:rPr lang="en-US" smtClean="0"/>
              <a:t>3/31/19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F8A4EF-CDB0-3142-B866-F3AD53A0F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665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403EC3C-DACA-7243-B268-F534611C1DD1}" type="datetime1">
              <a:rPr lang="en-US" smtClean="0"/>
              <a:t>3/31/19</a:t>
            </a:fld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F8A4EF-CDB0-3142-B866-F3AD53A0F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227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B059374-8DED-C841-87BA-472C10B09F41}" type="datetime1">
              <a:rPr lang="en-US" smtClean="0"/>
              <a:t>3/31/19</a:t>
            </a:fld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F8A4EF-CDB0-3142-B866-F3AD53A0F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387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AE28E68-9E9A-DF48-AF81-DE6AE9289ED5}" type="datetime1">
              <a:rPr lang="en-US" smtClean="0"/>
              <a:t>3/31/19</a:t>
            </a:fld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F8A4EF-CDB0-3142-B866-F3AD53A0F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356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7BBA9E-D741-1047-9757-CA8D8288A6C4}" type="datetime1">
              <a:rPr lang="en-US" smtClean="0"/>
              <a:t>3/31/19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F8A4EF-CDB0-3142-B866-F3AD53A0F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605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B94D98-11C7-4846-9516-1046CB8BC6A3}" type="datetime1">
              <a:rPr lang="en-US" smtClean="0"/>
              <a:t>3/31/19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F8A4EF-CDB0-3142-B866-F3AD53A0F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48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rgbClr val="204DB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27" name="Picture 41" descr="small_logo_insid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0"/>
            <a:ext cx="1323975" cy="119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7467600" cy="762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3000"/>
            <a:ext cx="8229600" cy="5105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0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dirty="0" smtClean="0">
                <a:solidFill>
                  <a:schemeClr val="bg1"/>
                </a:solidFill>
                <a:cs typeface="+mn-cs"/>
              </a:defRPr>
            </a:lvl1pPr>
          </a:lstStyle>
          <a:p>
            <a:fld id="{F8FC7CD3-9B30-EC46-9924-517BFBFCFD4F}" type="datetime1">
              <a:rPr lang="en-US" smtClean="0"/>
              <a:t>3/31/19</a:t>
            </a:fld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0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smtClean="0">
                <a:solidFill>
                  <a:schemeClr val="bg1"/>
                </a:solidFill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2133600" cy="30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chemeClr val="bg1"/>
                </a:solidFill>
                <a:cs typeface="+mn-cs"/>
              </a:defRPr>
            </a:lvl1pPr>
          </a:lstStyle>
          <a:p>
            <a:fld id="{8CF8A4EF-CDB0-3142-B866-F3AD53A0F82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+mj-lt"/>
          <a:ea typeface="+mj-ea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charset="0"/>
        <a:buBlip>
          <a:blip r:embed="rId14"/>
        </a:buBlip>
        <a:defRPr sz="30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692150" indent="-3476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Blip>
          <a:blip r:embed="rId15"/>
        </a:buBlip>
        <a:defRPr sz="2600">
          <a:solidFill>
            <a:schemeClr val="tx1"/>
          </a:solidFill>
          <a:latin typeface="+mn-lt"/>
          <a:ea typeface="+mn-ea"/>
        </a:defRPr>
      </a:lvl2pPr>
      <a:lvl3pPr marL="987425" indent="-293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charset="0"/>
        <a:buBlip>
          <a:blip r:embed="rId16"/>
        </a:buBlip>
        <a:defRPr sz="2300">
          <a:solidFill>
            <a:schemeClr val="tx1"/>
          </a:solidFill>
          <a:latin typeface="+mn-lt"/>
          <a:ea typeface="+mn-ea"/>
        </a:defRPr>
      </a:lvl3pPr>
      <a:lvl4pPr marL="1281113" indent="-2921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charset="0"/>
        <a:buBlip>
          <a:blip r:embed="rId15"/>
        </a:buBlip>
        <a:defRPr sz="2000">
          <a:solidFill>
            <a:schemeClr val="tx1"/>
          </a:solidFill>
          <a:latin typeface="+mn-lt"/>
          <a:ea typeface="+mn-ea"/>
        </a:defRPr>
      </a:lvl4pPr>
      <a:lvl5pPr marL="15986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0"/>
        <a:buBlip>
          <a:blip r:embed="rId16"/>
        </a:buBlip>
        <a:defRPr sz="2000">
          <a:solidFill>
            <a:schemeClr val="tx1"/>
          </a:solidFill>
          <a:latin typeface="+mn-lt"/>
          <a:ea typeface="+mn-ea"/>
        </a:defRPr>
      </a:lvl5pPr>
      <a:lvl6pPr marL="20558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0"/>
        <a:buBlip>
          <a:blip r:embed="rId16"/>
        </a:buBlip>
        <a:defRPr sz="2000">
          <a:solidFill>
            <a:schemeClr val="tx1"/>
          </a:solidFill>
          <a:latin typeface="+mn-lt"/>
          <a:ea typeface="+mn-ea"/>
        </a:defRPr>
      </a:lvl6pPr>
      <a:lvl7pPr marL="25130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0"/>
        <a:buBlip>
          <a:blip r:embed="rId16"/>
        </a:buBlip>
        <a:defRPr sz="2000">
          <a:solidFill>
            <a:schemeClr val="tx1"/>
          </a:solidFill>
          <a:latin typeface="+mn-lt"/>
          <a:ea typeface="+mn-ea"/>
        </a:defRPr>
      </a:lvl7pPr>
      <a:lvl8pPr marL="29702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0"/>
        <a:buBlip>
          <a:blip r:embed="rId16"/>
        </a:buBlip>
        <a:defRPr sz="2000">
          <a:solidFill>
            <a:schemeClr val="tx1"/>
          </a:solidFill>
          <a:latin typeface="+mn-lt"/>
          <a:ea typeface="+mn-ea"/>
        </a:defRPr>
      </a:lvl8pPr>
      <a:lvl9pPr marL="34274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0"/>
        <a:buBlip>
          <a:blip r:embed="rId16"/>
        </a:buBlip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iazza.com/ucr/spring2019/ee147/home" TargetMode="External"/><Relationship Id="rId2" Type="http://schemas.openxmlformats.org/officeDocument/2006/relationships/hyperlink" Target="http://danielwong.org/teaching/csee147/spring1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ngr.ucr.edu/secured/systems/login.php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krang006@ucr.edu" TargetMode="External"/><Relationship Id="rId2" Type="http://schemas.openxmlformats.org/officeDocument/2006/relationships/hyperlink" Target="http://www.danielwong.or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CS/EE 147 – GPU Computing and Programming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399" y="3276600"/>
            <a:ext cx="5829937" cy="23622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1800" i="1" dirty="0">
                <a:solidFill>
                  <a:schemeClr val="bg1"/>
                </a:solidFill>
              </a:rPr>
              <a:t>Daniel Wong, Assistant Professor </a:t>
            </a:r>
          </a:p>
          <a:p>
            <a:r>
              <a:rPr lang="en-US" sz="1800" i="1" dirty="0">
                <a:solidFill>
                  <a:schemeClr val="bg1"/>
                </a:solidFill>
              </a:rPr>
              <a:t>Department of Electrical and Computer Engineering</a:t>
            </a:r>
          </a:p>
          <a:p>
            <a:r>
              <a:rPr lang="en-US" sz="1800" i="1" dirty="0">
                <a:solidFill>
                  <a:schemeClr val="bg1"/>
                </a:solidFill>
              </a:rPr>
              <a:t>Cooperating Faculty, Department of Computer Science and Engineering</a:t>
            </a:r>
          </a:p>
          <a:p>
            <a:r>
              <a:rPr lang="en-US" sz="1800" i="1" dirty="0" err="1">
                <a:solidFill>
                  <a:schemeClr val="bg1"/>
                </a:solidFill>
              </a:rPr>
              <a:t>dwong@ece.ucr.edu</a:t>
            </a:r>
            <a:endParaRPr lang="en-US" sz="1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124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764" y="857250"/>
            <a:ext cx="811646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325" y="1219401"/>
            <a:ext cx="133350" cy="3909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3128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514" y="990875"/>
            <a:ext cx="5100975" cy="4876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4381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/>
        </p:nvSpPr>
        <p:spPr>
          <a:xfrm>
            <a:off x="691800" y="1791800"/>
            <a:ext cx="7760400" cy="26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000"/>
              <a:t>Modern computer architecture is limited by:</a:t>
            </a:r>
            <a:endParaRPr sz="3000"/>
          </a:p>
          <a:p>
            <a:pPr marL="457200" indent="-419100">
              <a:buSzPts val="3000"/>
              <a:buChar char="●"/>
            </a:pPr>
            <a:r>
              <a:rPr lang="en" sz="3000"/>
              <a:t>Process Technology / Transistor density</a:t>
            </a:r>
            <a:br>
              <a:rPr lang="en" sz="3000"/>
            </a:br>
            <a:r>
              <a:rPr lang="en" sz="3000"/>
              <a:t>(End of Moore’s Law)</a:t>
            </a:r>
            <a:endParaRPr sz="3000"/>
          </a:p>
          <a:p>
            <a:pPr marL="457200" indent="-419100">
              <a:buSzPts val="3000"/>
              <a:buChar char="●"/>
            </a:pPr>
            <a:r>
              <a:rPr lang="en" sz="3000"/>
              <a:t>Power</a:t>
            </a:r>
            <a:br>
              <a:rPr lang="en" sz="3000"/>
            </a:br>
            <a:r>
              <a:rPr lang="en" sz="3000"/>
              <a:t>(End of Dennard Scaling)</a:t>
            </a:r>
            <a:endParaRPr sz="3000"/>
          </a:p>
          <a:p>
            <a:pPr marL="457200" indent="-419100">
              <a:buSzPts val="3000"/>
              <a:buChar char="●"/>
            </a:pPr>
            <a:r>
              <a:rPr lang="en" sz="3000"/>
              <a:t>Temperature</a:t>
            </a:r>
            <a:br>
              <a:rPr lang="en" sz="3000"/>
            </a:br>
            <a:endParaRPr sz="3000"/>
          </a:p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4739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/>
        </p:nvSpPr>
        <p:spPr>
          <a:xfrm>
            <a:off x="582850" y="3160600"/>
            <a:ext cx="1892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400"/>
              <a:t>Single-core</a:t>
            </a:r>
            <a:br>
              <a:rPr lang="en" sz="2400"/>
            </a:br>
            <a:r>
              <a:rPr lang="en" sz="2400"/>
              <a:t>CPU</a:t>
            </a:r>
            <a:endParaRPr sz="2400"/>
          </a:p>
        </p:txBody>
      </p:sp>
      <p:sp>
        <p:nvSpPr>
          <p:cNvPr id="221" name="Google Shape;221;p33"/>
          <p:cNvSpPr txBox="1"/>
          <p:nvPr/>
        </p:nvSpPr>
        <p:spPr>
          <a:xfrm>
            <a:off x="2683167" y="3160600"/>
            <a:ext cx="1547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400"/>
              <a:t>Multi-core</a:t>
            </a:r>
            <a:br>
              <a:rPr lang="en" sz="2400"/>
            </a:br>
            <a:r>
              <a:rPr lang="en" sz="2400"/>
              <a:t>CPU</a:t>
            </a:r>
            <a:endParaRPr sz="2400"/>
          </a:p>
        </p:txBody>
      </p:sp>
      <p:sp>
        <p:nvSpPr>
          <p:cNvPr id="222" name="Google Shape;222;p33"/>
          <p:cNvSpPr txBox="1"/>
          <p:nvPr/>
        </p:nvSpPr>
        <p:spPr>
          <a:xfrm>
            <a:off x="4438500" y="3313000"/>
            <a:ext cx="1196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400"/>
              <a:t>GPU</a:t>
            </a:r>
            <a:endParaRPr sz="2400"/>
          </a:p>
        </p:txBody>
      </p:sp>
      <p:sp>
        <p:nvSpPr>
          <p:cNvPr id="223" name="Google Shape;223;p33"/>
          <p:cNvSpPr txBox="1"/>
          <p:nvPr/>
        </p:nvSpPr>
        <p:spPr>
          <a:xfrm>
            <a:off x="5901625" y="3313000"/>
            <a:ext cx="1196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400"/>
              <a:t>FPGA</a:t>
            </a:r>
            <a:endParaRPr sz="2400"/>
          </a:p>
        </p:txBody>
      </p:sp>
      <p:sp>
        <p:nvSpPr>
          <p:cNvPr id="224" name="Google Shape;224;p33"/>
          <p:cNvSpPr txBox="1"/>
          <p:nvPr/>
        </p:nvSpPr>
        <p:spPr>
          <a:xfrm>
            <a:off x="7364750" y="3313000"/>
            <a:ext cx="1196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400"/>
              <a:t>ASIC</a:t>
            </a:r>
            <a:endParaRPr sz="2400"/>
          </a:p>
        </p:txBody>
      </p:sp>
      <p:cxnSp>
        <p:nvCxnSpPr>
          <p:cNvPr id="225" name="Google Shape;225;p33"/>
          <p:cNvCxnSpPr/>
          <p:nvPr/>
        </p:nvCxnSpPr>
        <p:spPr>
          <a:xfrm rot="10800000">
            <a:off x="1497975" y="2365650"/>
            <a:ext cx="64185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6" name="Google Shape;226;p33"/>
          <p:cNvSpPr txBox="1"/>
          <p:nvPr/>
        </p:nvSpPr>
        <p:spPr>
          <a:xfrm>
            <a:off x="3280425" y="1450875"/>
            <a:ext cx="28536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400"/>
              <a:t>General-purpose</a:t>
            </a:r>
            <a:br>
              <a:rPr lang="en" sz="2400"/>
            </a:br>
            <a:r>
              <a:rPr lang="en" sz="2400"/>
              <a:t>(Easier to program)</a:t>
            </a:r>
            <a:endParaRPr sz="2400"/>
          </a:p>
        </p:txBody>
      </p:sp>
      <p:cxnSp>
        <p:nvCxnSpPr>
          <p:cNvPr id="227" name="Google Shape;227;p33"/>
          <p:cNvCxnSpPr/>
          <p:nvPr/>
        </p:nvCxnSpPr>
        <p:spPr>
          <a:xfrm>
            <a:off x="1497975" y="5056325"/>
            <a:ext cx="64602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8" name="Google Shape;228;p33"/>
          <p:cNvSpPr txBox="1"/>
          <p:nvPr/>
        </p:nvSpPr>
        <p:spPr>
          <a:xfrm>
            <a:off x="3124375" y="5203200"/>
            <a:ext cx="28536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400"/>
              <a:t>Energy-efficient</a:t>
            </a:r>
            <a:endParaRPr sz="2400"/>
          </a:p>
        </p:txBody>
      </p:sp>
      <p:cxnSp>
        <p:nvCxnSpPr>
          <p:cNvPr id="229" name="Google Shape;229;p33"/>
          <p:cNvCxnSpPr/>
          <p:nvPr/>
        </p:nvCxnSpPr>
        <p:spPr>
          <a:xfrm>
            <a:off x="1497975" y="4184663"/>
            <a:ext cx="64602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0" name="Google Shape;230;p33"/>
          <p:cNvSpPr txBox="1"/>
          <p:nvPr/>
        </p:nvSpPr>
        <p:spPr>
          <a:xfrm>
            <a:off x="3124375" y="4331538"/>
            <a:ext cx="28536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400"/>
              <a:t>Specialized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7461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>
            <a:spLocks noGrp="1"/>
          </p:cNvSpPr>
          <p:nvPr>
            <p:ph type="title"/>
          </p:nvPr>
        </p:nvSpPr>
        <p:spPr>
          <a:xfrm>
            <a:off x="98250" y="873600"/>
            <a:ext cx="8826600" cy="6027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3000"/>
              <a:t>Examples of Specialization</a:t>
            </a:r>
            <a:endParaRPr sz="3000"/>
          </a:p>
        </p:txBody>
      </p:sp>
      <p:sp>
        <p:nvSpPr>
          <p:cNvPr id="251" name="Google Shape;251;p36"/>
          <p:cNvSpPr txBox="1"/>
          <p:nvPr/>
        </p:nvSpPr>
        <p:spPr>
          <a:xfrm>
            <a:off x="170000" y="1699650"/>
            <a:ext cx="2649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400"/>
              <a:t>Bitcoin Mining</a:t>
            </a:r>
            <a:endParaRPr sz="2400"/>
          </a:p>
        </p:txBody>
      </p:sp>
      <p:pic>
        <p:nvPicPr>
          <p:cNvPr id="252" name="Google Shape;25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325" y="2368050"/>
            <a:ext cx="3390900" cy="3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475175"/>
            <a:ext cx="3810000" cy="285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6477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>
            <a:spLocks noGrp="1"/>
          </p:cNvSpPr>
          <p:nvPr>
            <p:ph type="title"/>
          </p:nvPr>
        </p:nvSpPr>
        <p:spPr>
          <a:xfrm>
            <a:off x="98250" y="873600"/>
            <a:ext cx="8826600" cy="6027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3000"/>
              <a:t>Examples of Specialization</a:t>
            </a:r>
            <a:endParaRPr sz="3000"/>
          </a:p>
        </p:txBody>
      </p:sp>
      <p:sp>
        <p:nvSpPr>
          <p:cNvPr id="236" name="Google Shape;236;p34"/>
          <p:cNvSpPr txBox="1"/>
          <p:nvPr/>
        </p:nvSpPr>
        <p:spPr>
          <a:xfrm>
            <a:off x="170000" y="1699638"/>
            <a:ext cx="28536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400"/>
              <a:t>Microsoft Catapult</a:t>
            </a:r>
            <a:endParaRPr sz="2400"/>
          </a:p>
        </p:txBody>
      </p:sp>
      <p:pic>
        <p:nvPicPr>
          <p:cNvPr id="237" name="Google Shape;2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038" y="2215650"/>
            <a:ext cx="8305026" cy="347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428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>
            <a:spLocks noGrp="1"/>
          </p:cNvSpPr>
          <p:nvPr>
            <p:ph type="title"/>
          </p:nvPr>
        </p:nvSpPr>
        <p:spPr>
          <a:xfrm>
            <a:off x="98250" y="873600"/>
            <a:ext cx="8826600" cy="6027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3000"/>
              <a:t>Examples of Specialization</a:t>
            </a:r>
            <a:endParaRPr sz="3000"/>
          </a:p>
        </p:txBody>
      </p:sp>
      <p:sp>
        <p:nvSpPr>
          <p:cNvPr id="243" name="Google Shape;243;p35"/>
          <p:cNvSpPr txBox="1"/>
          <p:nvPr/>
        </p:nvSpPr>
        <p:spPr>
          <a:xfrm>
            <a:off x="170000" y="1699650"/>
            <a:ext cx="59676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400"/>
              <a:t>Google TPU - Tensor Processing Unit</a:t>
            </a:r>
            <a:endParaRPr sz="2400"/>
          </a:p>
        </p:txBody>
      </p:sp>
      <p:pic>
        <p:nvPicPr>
          <p:cNvPr id="244" name="Google Shape;2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9750" y="2552176"/>
            <a:ext cx="4978975" cy="274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8801" y="2552175"/>
            <a:ext cx="4615201" cy="2848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8863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7"/>
          <p:cNvSpPr txBox="1">
            <a:spLocks noGrp="1"/>
          </p:cNvSpPr>
          <p:nvPr>
            <p:ph type="title"/>
          </p:nvPr>
        </p:nvSpPr>
        <p:spPr>
          <a:xfrm>
            <a:off x="98250" y="873600"/>
            <a:ext cx="8826600" cy="6027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3000"/>
              <a:t>Examples of Specialization</a:t>
            </a:r>
            <a:endParaRPr sz="3000"/>
          </a:p>
        </p:txBody>
      </p:sp>
      <p:sp>
        <p:nvSpPr>
          <p:cNvPr id="259" name="Google Shape;259;p37"/>
          <p:cNvSpPr txBox="1"/>
          <p:nvPr/>
        </p:nvSpPr>
        <p:spPr>
          <a:xfrm>
            <a:off x="170000" y="1699650"/>
            <a:ext cx="37413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400"/>
              <a:t>GPUs - Supercomputers</a:t>
            </a:r>
            <a:endParaRPr sz="2400"/>
          </a:p>
        </p:txBody>
      </p:sp>
      <p:pic>
        <p:nvPicPr>
          <p:cNvPr id="260" name="Google Shape;26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628701"/>
            <a:ext cx="4038468" cy="421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1" y="2368051"/>
            <a:ext cx="4267199" cy="30197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6351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Learn how to program GPGPU processors and achieve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high performance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functionality and maintainability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scalability across future generations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Technical subjects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principles and patterns of parallel algorithms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processor architecture features and constraints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programming API, tools and techniques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956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Website</a:t>
            </a:r>
          </a:p>
          <a:p>
            <a:pPr lvl="1"/>
            <a:r>
              <a:rPr lang="en-US" dirty="0">
                <a:hlinkClick r:id="rId2"/>
              </a:rPr>
              <a:t>http://danielwong.org/teaching/csee147/spring19 </a:t>
            </a:r>
            <a:r>
              <a:rPr lang="en-US" dirty="0"/>
              <a:t>Check often for announcements</a:t>
            </a:r>
          </a:p>
          <a:p>
            <a:r>
              <a:rPr lang="en-US" dirty="0"/>
              <a:t>Assignments/Projects</a:t>
            </a:r>
          </a:p>
          <a:p>
            <a:pPr lvl="1"/>
            <a:r>
              <a:rPr lang="en-US" dirty="0" err="1"/>
              <a:t>iLearn</a:t>
            </a:r>
            <a:r>
              <a:rPr lang="en-US" dirty="0"/>
              <a:t> (</a:t>
            </a:r>
            <a:r>
              <a:rPr lang="en-US" dirty="0" err="1"/>
              <a:t>iLearn.ucr.edu</a:t>
            </a:r>
            <a:r>
              <a:rPr lang="en-US" dirty="0"/>
              <a:t>)</a:t>
            </a:r>
          </a:p>
          <a:p>
            <a:r>
              <a:rPr lang="en-US" dirty="0"/>
              <a:t>Discussion/Help</a:t>
            </a:r>
          </a:p>
          <a:p>
            <a:pPr lvl="1"/>
            <a:r>
              <a:rPr lang="en-US" dirty="0"/>
              <a:t>Piazza </a:t>
            </a:r>
            <a:br>
              <a:rPr lang="en-US" dirty="0"/>
            </a:br>
            <a:r>
              <a:rPr lang="en-US" sz="2400" dirty="0">
                <a:hlinkClick r:id="rId3"/>
              </a:rPr>
              <a:t>https://piazza.com/ucr/spring2019/ee147/home</a:t>
            </a:r>
            <a:endParaRPr lang="en-US" sz="2400" dirty="0"/>
          </a:p>
          <a:p>
            <a:pPr lvl="1"/>
            <a:r>
              <a:rPr lang="en-US" sz="2800" dirty="0"/>
              <a:t>ENGR Account Setup</a:t>
            </a:r>
            <a:br>
              <a:rPr lang="en-US" sz="2800" dirty="0"/>
            </a:br>
            <a:r>
              <a:rPr lang="en-US" sz="2400" dirty="0">
                <a:hlinkClick r:id="rId4"/>
              </a:rPr>
              <a:t>https://www.engr.ucr.edu/secured/systems/login.php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172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5400" dirty="0"/>
              <a:t>Welcome!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94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indent="-609600">
              <a:buFontTx/>
              <a:buAutoNum type="arabicPeriod"/>
            </a:pPr>
            <a:r>
              <a:rPr lang="pt-BR" sz="3200" dirty="0"/>
              <a:t>D. Kirk </a:t>
            </a:r>
            <a:r>
              <a:rPr lang="pt-BR" sz="3200" dirty="0" err="1"/>
              <a:t>and</a:t>
            </a:r>
            <a:r>
              <a:rPr lang="pt-BR" sz="3200" dirty="0"/>
              <a:t> W. </a:t>
            </a:r>
            <a:r>
              <a:rPr lang="pt-BR" sz="3200" dirty="0" err="1"/>
              <a:t>Hwu</a:t>
            </a:r>
            <a:r>
              <a:rPr lang="pt-BR" sz="3200" dirty="0"/>
              <a:t>, “</a:t>
            </a:r>
            <a:r>
              <a:rPr lang="pt-BR" sz="3200" dirty="0" err="1"/>
              <a:t>Programming</a:t>
            </a:r>
            <a:r>
              <a:rPr lang="pt-BR" sz="3200" dirty="0"/>
              <a:t> </a:t>
            </a:r>
            <a:r>
              <a:rPr lang="pt-BR" sz="3200" dirty="0" err="1"/>
              <a:t>Massively</a:t>
            </a:r>
            <a:r>
              <a:rPr lang="pt-BR" sz="3200" dirty="0"/>
              <a:t> </a:t>
            </a:r>
            <a:r>
              <a:rPr lang="pt-BR" sz="3200" dirty="0" err="1"/>
              <a:t>Parallel</a:t>
            </a:r>
            <a:r>
              <a:rPr lang="pt-BR" sz="3200" dirty="0"/>
              <a:t> Processors – A Hands-on Approach, </a:t>
            </a:r>
            <a:r>
              <a:rPr lang="pt-BR" sz="3200" dirty="0" err="1"/>
              <a:t>Second</a:t>
            </a:r>
            <a:r>
              <a:rPr lang="pt-BR" sz="3200" dirty="0"/>
              <a:t> </a:t>
            </a:r>
            <a:r>
              <a:rPr lang="pt-BR" sz="3200" dirty="0" err="1"/>
              <a:t>Edition</a:t>
            </a:r>
            <a:r>
              <a:rPr lang="pt-BR" sz="3200" dirty="0"/>
              <a:t>” </a:t>
            </a:r>
          </a:p>
          <a:p>
            <a:pPr marL="609600" indent="-609600">
              <a:buFontTx/>
              <a:buAutoNum type="arabicPeriod"/>
            </a:pPr>
            <a:endParaRPr lang="pt-BR" sz="3200" dirty="0"/>
          </a:p>
          <a:p>
            <a:pPr marL="609600" indent="-609600">
              <a:buFontTx/>
              <a:buAutoNum type="arabicPeriod"/>
            </a:pPr>
            <a:r>
              <a:rPr lang="pt-BR" sz="3200" dirty="0"/>
              <a:t>CUDA </a:t>
            </a:r>
            <a:r>
              <a:rPr lang="pt-BR" sz="3200" dirty="0" err="1"/>
              <a:t>by</a:t>
            </a:r>
            <a:r>
              <a:rPr lang="pt-BR" sz="3200" dirty="0"/>
              <a:t> </a:t>
            </a:r>
            <a:r>
              <a:rPr lang="pt-BR" sz="3200" dirty="0" err="1"/>
              <a:t>example</a:t>
            </a:r>
            <a:r>
              <a:rPr lang="pt-BR" sz="3200" dirty="0"/>
              <a:t>, </a:t>
            </a:r>
            <a:r>
              <a:rPr lang="pt-BR" sz="3200" i="1" dirty="0" err="1"/>
              <a:t>Sanders</a:t>
            </a:r>
            <a:r>
              <a:rPr lang="pt-BR" sz="3200" i="1" dirty="0"/>
              <a:t> </a:t>
            </a:r>
            <a:r>
              <a:rPr lang="pt-BR" sz="3200" i="1" dirty="0" err="1"/>
              <a:t>and</a:t>
            </a:r>
            <a:r>
              <a:rPr lang="pt-BR" sz="3200" i="1" dirty="0"/>
              <a:t> </a:t>
            </a:r>
            <a:r>
              <a:rPr lang="pt-BR" sz="3200" i="1" dirty="0" err="1"/>
              <a:t>Kandrot</a:t>
            </a:r>
            <a:endParaRPr lang="pt-BR" sz="3200" i="1" dirty="0"/>
          </a:p>
          <a:p>
            <a:pPr marL="609600" indent="-609600">
              <a:buFontTx/>
              <a:buAutoNum type="arabicPeriod"/>
            </a:pPr>
            <a:endParaRPr lang="pt-BR" sz="3200" i="1" dirty="0"/>
          </a:p>
          <a:p>
            <a:pPr marL="609600" indent="-609600">
              <a:buFontTx/>
              <a:buAutoNum type="arabicPeriod"/>
            </a:pPr>
            <a:r>
              <a:rPr lang="pt-BR" sz="3200" i="1" dirty="0"/>
              <a:t>Nvidia CUDA C </a:t>
            </a:r>
            <a:r>
              <a:rPr lang="pt-BR" sz="3200" i="1" dirty="0" err="1"/>
              <a:t>Programming</a:t>
            </a:r>
            <a:r>
              <a:rPr lang="pt-BR" sz="3200" i="1" dirty="0"/>
              <a:t> </a:t>
            </a:r>
            <a:r>
              <a:rPr lang="pt-BR" sz="3200" i="1" dirty="0" err="1"/>
              <a:t>Guide</a:t>
            </a:r>
            <a:endParaRPr lang="pt-BR" sz="3200" i="1" dirty="0"/>
          </a:p>
          <a:p>
            <a:pPr marL="958850" lvl="1" indent="-609600">
              <a:buFont typeface="Arial" charset="0"/>
              <a:buChar char="•"/>
            </a:pPr>
            <a:r>
              <a:rPr lang="pt-BR" sz="2800" i="1" dirty="0" err="1"/>
              <a:t>https</a:t>
            </a:r>
            <a:r>
              <a:rPr lang="pt-BR" sz="2800" i="1" dirty="0"/>
              <a:t>://</a:t>
            </a:r>
            <a:r>
              <a:rPr lang="pt-BR" sz="2800" i="1" dirty="0" err="1"/>
              <a:t>docs.nvidia.com</a:t>
            </a:r>
            <a:r>
              <a:rPr lang="pt-BR" sz="2800" i="1" dirty="0"/>
              <a:t>/</a:t>
            </a:r>
            <a:r>
              <a:rPr lang="pt-BR" sz="2800" i="1" dirty="0" err="1"/>
              <a:t>cuda</a:t>
            </a:r>
            <a:r>
              <a:rPr lang="pt-BR" sz="2800" i="1" dirty="0"/>
              <a:t>/</a:t>
            </a:r>
            <a:r>
              <a:rPr lang="pt-BR" sz="2800" i="1" dirty="0" err="1"/>
              <a:t>cuda-c-programming-guide</a:t>
            </a:r>
            <a:r>
              <a:rPr lang="pt-BR" sz="2800" i="1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609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Attendance/Grading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Attendance</a:t>
            </a:r>
          </a:p>
          <a:p>
            <a:pPr lvl="1"/>
            <a:r>
              <a:rPr lang="en-US" dirty="0"/>
              <a:t>You are expected to attend </a:t>
            </a:r>
            <a:r>
              <a:rPr lang="en-US" b="1" dirty="0"/>
              <a:t>all</a:t>
            </a:r>
            <a:r>
              <a:rPr lang="en-US" dirty="0"/>
              <a:t> lectures.</a:t>
            </a:r>
          </a:p>
          <a:p>
            <a:pPr lvl="1"/>
            <a:r>
              <a:rPr lang="en-US" dirty="0"/>
              <a:t>Some slides only make sense in lecture. </a:t>
            </a:r>
            <a:r>
              <a:rPr lang="en-US" dirty="0">
                <a:sym typeface="Wingdings"/>
              </a:rPr>
              <a:t> </a:t>
            </a:r>
            <a:endParaRPr lang="en-US" dirty="0"/>
          </a:p>
          <a:p>
            <a:r>
              <a:rPr lang="en-US" dirty="0"/>
              <a:t>Grade Breakdown</a:t>
            </a:r>
          </a:p>
          <a:p>
            <a:pPr lvl="1"/>
            <a:r>
              <a:rPr lang="en-US" dirty="0"/>
              <a:t>Homework/Labs: 20%</a:t>
            </a:r>
          </a:p>
          <a:p>
            <a:pPr lvl="1"/>
            <a:r>
              <a:rPr lang="en-US" dirty="0"/>
              <a:t>Exam and Final: 45%</a:t>
            </a:r>
          </a:p>
          <a:p>
            <a:pPr lvl="1"/>
            <a:r>
              <a:rPr lang="en-US" dirty="0"/>
              <a:t>Project: 30%</a:t>
            </a:r>
          </a:p>
          <a:p>
            <a:pPr lvl="1"/>
            <a:r>
              <a:rPr lang="en-US" dirty="0"/>
              <a:t>Class Participation: 5%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285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slip days</a:t>
            </a:r>
          </a:p>
          <a:p>
            <a:r>
              <a:rPr lang="en-US" dirty="0"/>
              <a:t>15% penalty per late day</a:t>
            </a:r>
          </a:p>
          <a:p>
            <a:r>
              <a:rPr lang="en-US" dirty="0"/>
              <a:t>If it’s one minute late, it’s still late</a:t>
            </a:r>
          </a:p>
          <a:p>
            <a:r>
              <a:rPr lang="en-US" dirty="0"/>
              <a:t>No extensions will be given</a:t>
            </a:r>
          </a:p>
          <a:p>
            <a:r>
              <a:rPr lang="en-US" dirty="0"/>
              <a:t>All labs/projects are due at the end of the due date (midnight)</a:t>
            </a:r>
          </a:p>
          <a:p>
            <a:r>
              <a:rPr lang="en-US" dirty="0"/>
              <a:t>Projects should be uploaded to </a:t>
            </a:r>
            <a:r>
              <a:rPr lang="en-US" dirty="0" err="1"/>
              <a:t>iLearn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160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Instructor: Daniel Wong </a:t>
            </a:r>
          </a:p>
          <a:p>
            <a:pPr lvl="1"/>
            <a:r>
              <a:rPr lang="en-US" dirty="0"/>
              <a:t>Email: </a:t>
            </a:r>
            <a:r>
              <a:rPr lang="en-US" dirty="0" err="1"/>
              <a:t>dwong@ece.ucr.edu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Homepage: </a:t>
            </a:r>
            <a:r>
              <a:rPr lang="en-US" dirty="0">
                <a:hlinkClick r:id="rId2"/>
              </a:rPr>
              <a:t>http://www.danielwong.org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Office: WCH 425 </a:t>
            </a:r>
          </a:p>
          <a:p>
            <a:pPr lvl="1"/>
            <a:r>
              <a:rPr lang="en-US" dirty="0"/>
              <a:t>Office Hours: by appointment</a:t>
            </a:r>
          </a:p>
          <a:p>
            <a:r>
              <a:rPr lang="en-US" dirty="0"/>
              <a:t>TA: Kiran </a:t>
            </a:r>
            <a:r>
              <a:rPr lang="en-US" dirty="0" err="1"/>
              <a:t>Ranganath</a:t>
            </a:r>
            <a:endParaRPr lang="en-US" dirty="0"/>
          </a:p>
          <a:p>
            <a:pPr lvl="1"/>
            <a:r>
              <a:rPr lang="en-US" dirty="0"/>
              <a:t>Email</a:t>
            </a:r>
            <a:r>
              <a:rPr lang="en-US"/>
              <a:t>: </a:t>
            </a:r>
            <a:r>
              <a:rPr lang="en-US">
                <a:hlinkClick r:id="rId3"/>
              </a:rPr>
              <a:t>krang006@ucr.edu</a:t>
            </a:r>
            <a:endParaRPr lang="en-US"/>
          </a:p>
          <a:p>
            <a:pPr lvl="1"/>
            <a:r>
              <a:rPr lang="en-US"/>
              <a:t>Office </a:t>
            </a:r>
            <a:r>
              <a:rPr lang="en-US" dirty="0"/>
              <a:t>Hours: TBD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395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46200"/>
            <a:ext cx="9144000" cy="46545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>
            <a:spLocks noGrp="1"/>
          </p:cNvSpPr>
          <p:nvPr>
            <p:ph type="title" idx="4294967295"/>
          </p:nvPr>
        </p:nvSpPr>
        <p:spPr>
          <a:xfrm>
            <a:off x="98250" y="873600"/>
            <a:ext cx="8826600" cy="6027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dirty="0">
                <a:solidFill>
                  <a:srgbClr val="000000"/>
                </a:solidFill>
              </a:rPr>
              <a:t>About Me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8858" y="1379400"/>
            <a:ext cx="902172" cy="75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1408" y="1819600"/>
            <a:ext cx="902172" cy="75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933" y="4853575"/>
            <a:ext cx="902172" cy="753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" name="Google Shape;78;p14"/>
          <p:cNvCxnSpPr>
            <a:endCxn id="76" idx="1"/>
          </p:cNvCxnSpPr>
          <p:nvPr/>
        </p:nvCxnSpPr>
        <p:spPr>
          <a:xfrm>
            <a:off x="4660308" y="1814313"/>
            <a:ext cx="3131100" cy="382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79" name="Google Shape;79;p14"/>
          <p:cNvCxnSpPr/>
          <p:nvPr/>
        </p:nvCxnSpPr>
        <p:spPr>
          <a:xfrm flipH="1">
            <a:off x="1415000" y="2386450"/>
            <a:ext cx="6584700" cy="2652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80" name="Google Shape;80;p14"/>
          <p:cNvCxnSpPr/>
          <p:nvPr/>
        </p:nvCxnSpPr>
        <p:spPr>
          <a:xfrm rot="10800000" flipH="1">
            <a:off x="1477200" y="5090900"/>
            <a:ext cx="7593900" cy="125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14606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98250" y="873600"/>
            <a:ext cx="8826600" cy="6027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dirty="0"/>
              <a:t>About me</a:t>
            </a:r>
            <a:endParaRPr dirty="0"/>
          </a:p>
        </p:txBody>
      </p:sp>
      <p:sp>
        <p:nvSpPr>
          <p:cNvPr id="86" name="Google Shape;86;p15"/>
          <p:cNvSpPr txBox="1">
            <a:spLocks noGrp="1"/>
          </p:cNvSpPr>
          <p:nvPr>
            <p:ph type="body" idx="4294967295"/>
          </p:nvPr>
        </p:nvSpPr>
        <p:spPr>
          <a:xfrm>
            <a:off x="471900" y="1741475"/>
            <a:ext cx="8222100" cy="37452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University of Southern California, Los Angeles, CA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BS Computer Engineering/Computer Science ’09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MS Electrical Engineering ’11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PhD Electrical Engineering ’15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4575" y="3353726"/>
            <a:ext cx="3596750" cy="1171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8690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body" idx="4294967295"/>
          </p:nvPr>
        </p:nvSpPr>
        <p:spPr>
          <a:xfrm>
            <a:off x="460950" y="1592475"/>
            <a:ext cx="8222100" cy="37452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7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AUVSI 2009 (RoboSub)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4850" y="2338051"/>
            <a:ext cx="5153398" cy="34355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68E74C0-877F-C040-A8FF-B1E58B600850}"/>
              </a:ext>
            </a:extLst>
          </p:cNvPr>
          <p:cNvSpPr txBox="1">
            <a:spLocks/>
          </p:cNvSpPr>
          <p:nvPr/>
        </p:nvSpPr>
        <p:spPr bwMode="auto">
          <a:xfrm>
            <a:off x="457200" y="228600"/>
            <a:ext cx="7467600" cy="762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/>
            <a:r>
              <a:rPr lang="en" dirty="0"/>
              <a:t>Why Computer Architecture?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020745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body" idx="4294967295"/>
          </p:nvPr>
        </p:nvSpPr>
        <p:spPr>
          <a:xfrm>
            <a:off x="460950" y="1592475"/>
            <a:ext cx="8222100" cy="37452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7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Pinball Machines!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7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7564" y="3607025"/>
            <a:ext cx="3007975" cy="22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0677" y="1676275"/>
            <a:ext cx="3049900" cy="406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476" y="2720736"/>
            <a:ext cx="3632449" cy="242162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49734C5-F4DF-E644-9CBC-5B8A5DF88F9C}"/>
              </a:ext>
            </a:extLst>
          </p:cNvPr>
          <p:cNvSpPr txBox="1">
            <a:spLocks/>
          </p:cNvSpPr>
          <p:nvPr/>
        </p:nvSpPr>
        <p:spPr bwMode="auto">
          <a:xfrm>
            <a:off x="609600" y="381000"/>
            <a:ext cx="7467600" cy="762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/>
            <a:r>
              <a:rPr lang="en" dirty="0"/>
              <a:t>Why Computer Architecture?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022905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939" y="1587101"/>
            <a:ext cx="6998125" cy="42909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B42B97A-1B9D-5845-8D7C-E9BF2929F1DB}"/>
              </a:ext>
            </a:extLst>
          </p:cNvPr>
          <p:cNvSpPr txBox="1">
            <a:spLocks/>
          </p:cNvSpPr>
          <p:nvPr/>
        </p:nvSpPr>
        <p:spPr bwMode="auto">
          <a:xfrm>
            <a:off x="457200" y="228600"/>
            <a:ext cx="7467600" cy="762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/>
            <a:r>
              <a:rPr lang="en" dirty="0"/>
              <a:t>Why Computer Architecture?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977172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B42B97A-1B9D-5845-8D7C-E9BF2929F1DB}"/>
              </a:ext>
            </a:extLst>
          </p:cNvPr>
          <p:cNvSpPr txBox="1">
            <a:spLocks/>
          </p:cNvSpPr>
          <p:nvPr/>
        </p:nvSpPr>
        <p:spPr bwMode="auto">
          <a:xfrm>
            <a:off x="457200" y="228600"/>
            <a:ext cx="7467600" cy="762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/>
            <a:r>
              <a:rPr lang="en" dirty="0"/>
              <a:t>Why Computer Architecture?</a:t>
            </a:r>
            <a:endParaRPr lang="en-US" kern="0" dirty="0"/>
          </a:p>
        </p:txBody>
      </p:sp>
      <p:sp>
        <p:nvSpPr>
          <p:cNvPr id="5" name="Google Shape;119;p20">
            <a:extLst>
              <a:ext uri="{FF2B5EF4-FFF2-40B4-BE49-F238E27FC236}">
                <a16:creationId xmlns:a16="http://schemas.microsoft.com/office/drawing/2014/main" id="{67D18C60-CAEE-C84C-8B24-FB673B818E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1900" y="17293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oogle Shape;121;p20">
            <a:extLst>
              <a:ext uri="{FF2B5EF4-FFF2-40B4-BE49-F238E27FC236}">
                <a16:creationId xmlns:a16="http://schemas.microsoft.com/office/drawing/2014/main" id="{46BAA3A0-628B-144A-9632-AB575E3EFCA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1" y="990600"/>
            <a:ext cx="912147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22;p20">
            <a:extLst>
              <a:ext uri="{FF2B5EF4-FFF2-40B4-BE49-F238E27FC236}">
                <a16:creationId xmlns:a16="http://schemas.microsoft.com/office/drawing/2014/main" id="{BFC6868E-C06A-8041-B912-79C991DAF458}"/>
              </a:ext>
            </a:extLst>
          </p:cNvPr>
          <p:cNvSpPr/>
          <p:nvPr/>
        </p:nvSpPr>
        <p:spPr>
          <a:xfrm>
            <a:off x="4566475" y="5126900"/>
            <a:ext cx="3055500" cy="297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0973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5400" dirty="0"/>
              <a:t>Why GPUs?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17134"/>
      </p:ext>
    </p:extLst>
  </p:cSld>
  <p:clrMapOvr>
    <a:masterClrMapping/>
  </p:clrMapOvr>
</p:sld>
</file>

<file path=ppt/theme/theme1.xml><?xml version="1.0" encoding="utf-8"?>
<a:theme xmlns:a="http://schemas.openxmlformats.org/drawingml/2006/main" name="UCRTemplate4">
  <a:themeElements>
    <a:clrScheme name="UCRTemplate4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UCRTemplate4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UCRTemplate4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4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4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4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4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4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4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4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4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RTemplate4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UCRTemplate_custom.pot</Template>
  <TotalTime>4453</TotalTime>
  <Words>402</Words>
  <Application>Microsoft Macintosh PowerPoint</Application>
  <PresentationFormat>On-screen Show (4:3)</PresentationFormat>
  <Paragraphs>108</Paragraphs>
  <Slides>23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Wingdings</vt:lpstr>
      <vt:lpstr>UCRTemplate4</vt:lpstr>
      <vt:lpstr>CS/EE 147 – GPU Computing and Programming</vt:lpstr>
      <vt:lpstr>PowerPoint Presentation</vt:lpstr>
      <vt:lpstr>About Me</vt:lpstr>
      <vt:lpstr>About 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Examples of Specialization</vt:lpstr>
      <vt:lpstr>Examples of Specialization</vt:lpstr>
      <vt:lpstr>Examples of Specialization</vt:lpstr>
      <vt:lpstr>Examples of Specialization</vt:lpstr>
      <vt:lpstr>Course Goals</vt:lpstr>
      <vt:lpstr>Logistics</vt:lpstr>
      <vt:lpstr>Textbook</vt:lpstr>
      <vt:lpstr>Attendance/Grading</vt:lpstr>
      <vt:lpstr>Lab Policies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</dc:creator>
  <cp:lastModifiedBy>Daniel Wong</cp:lastModifiedBy>
  <cp:revision>39</cp:revision>
  <dcterms:created xsi:type="dcterms:W3CDTF">2015-12-30T09:03:10Z</dcterms:created>
  <dcterms:modified xsi:type="dcterms:W3CDTF">2019-04-01T04:54:42Z</dcterms:modified>
</cp:coreProperties>
</file>